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315" r:id="rId4"/>
    <p:sldId id="354" r:id="rId5"/>
    <p:sldId id="281" r:id="rId6"/>
    <p:sldId id="349" r:id="rId7"/>
    <p:sldId id="334" r:id="rId8"/>
    <p:sldId id="350" r:id="rId9"/>
    <p:sldId id="351" r:id="rId10"/>
    <p:sldId id="352" r:id="rId11"/>
    <p:sldId id="353" r:id="rId12"/>
    <p:sldId id="31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5" autoAdjust="0"/>
    <p:restoredTop sz="93838" autoAdjust="0"/>
  </p:normalViewPr>
  <p:slideViewPr>
    <p:cSldViewPr>
      <p:cViewPr varScale="1">
        <p:scale>
          <a:sx n="71" d="100"/>
          <a:sy n="71" d="100"/>
        </p:scale>
        <p:origin x="2349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9001ADA-93BE-4807-821C-CCFF0A33BF0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37108774-D21F-45C3-98CC-9C886EA6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2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09161630-8CD3-49B7-A43C-A5284E45620D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527D0709-BF26-45E7-96C1-342E8FC25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D0709-BF26-45E7-96C1-342E8FC252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3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1769" y="4945912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3352800" cy="365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 algn="l">
              <a:defRPr sz="12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Copyright © 2015 Pearson Education, Inc.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180931"/>
            <a:ext cx="935832" cy="524669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4-</a:t>
            </a:r>
            <a:fld id="{BA507BCD-4E5B-4607-9C15-36F1B3D29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2015 Pearson Education,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2015 Pearson Education,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600"/>
              </a:spcBef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4419600" cy="365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 algn="l">
              <a:defRPr sz="1600"/>
            </a:lvl1pPr>
            <a:extLst/>
          </a:lstStyle>
          <a:p>
            <a:r>
              <a:rPr lang="en-US" dirty="0"/>
              <a:t>Copyright © 2015 Pearson Education,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248400"/>
            <a:ext cx="899160" cy="365125"/>
          </a:xfrm>
        </p:spPr>
        <p:txBody>
          <a:bodyPr/>
          <a:lstStyle>
            <a:lvl1pPr>
              <a:defRPr sz="2000"/>
            </a:lvl1pPr>
            <a:extLst/>
          </a:lstStyle>
          <a:p>
            <a:r>
              <a:rPr lang="en-US" dirty="0"/>
              <a:t>4-</a:t>
            </a:r>
            <a:fld id="{BA507BCD-4E5B-4607-9C15-36F1B3D292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2015 Pearson Education,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2015 Pearson Education,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2015 Pearson Education, Inc.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2015 Pearson Education, Inc.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2015 Pearson Education, Inc.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2015 Pearson Education,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Copyright © 2015 Pearson Education,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Copyright © 2015 Pearson Education, Inc.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507BCD-4E5B-4607-9C15-36F1B3D29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3287383400_2177562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Software Defined Networking (SDN)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09999"/>
            <a:ext cx="7772400" cy="1001311"/>
          </a:xfrm>
        </p:spPr>
        <p:txBody>
          <a:bodyPr/>
          <a:lstStyle/>
          <a:p>
            <a:r>
              <a:rPr lang="en-US" dirty="0"/>
              <a:t>Chapters 4 and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562600"/>
            <a:ext cx="49530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Panko and Panko</a:t>
            </a:r>
          </a:p>
          <a:p>
            <a:r>
              <a:rPr lang="en-US" dirty="0"/>
              <a:t>Business Data Networks and Security</a:t>
            </a:r>
          </a:p>
          <a:p>
            <a:r>
              <a:rPr lang="en-US" dirty="0"/>
              <a:t>Copyright © 2016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3488575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1295400"/>
          <a:ext cx="8077199" cy="4658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4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5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Row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IP </a:t>
                      </a:r>
                      <a:r>
                        <a:rPr lang="en-US" sz="1600" dirty="0" err="1">
                          <a:effectLst/>
                        </a:rPr>
                        <a:t>Src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 err="1">
                          <a:effectLst/>
                        </a:rPr>
                        <a:t>Addr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IP Dest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Addr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TCP Dest Port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Ethernet Priority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IP Class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Number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Action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External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128.3.2.8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443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Pass with Priority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External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128.3.2.8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443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Pass Apply Class Rule 17 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128.3.2.8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443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Any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Drop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Not Finance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Finance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Drop Log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Internal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128.7.65.1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443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Any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Authenticate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Internal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80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Any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Drop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Internal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443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Pass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Honeypot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Pass Alarm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10.22: SDN </a:t>
            </a:r>
            <a:r>
              <a:rPr lang="en-US" dirty="0">
                <a:effectLst/>
              </a:rPr>
              <a:t>Forwarding Table Rules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3581400" cy="365125"/>
          </a:xfrm>
        </p:spPr>
        <p:txBody>
          <a:bodyPr/>
          <a:lstStyle/>
          <a:p>
            <a:pPr algn="ctr"/>
            <a:r>
              <a:rPr lang="en-US" b="0" dirty="0"/>
              <a:t>Copyright © 2015 Pearson Education, Inc.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066800" y="4114800"/>
            <a:ext cx="7162800" cy="1447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400" dirty="0"/>
              <a:t>What do the first three rules do together?</a:t>
            </a:r>
          </a:p>
          <a:p>
            <a:pPr algn="ctr">
              <a:spcBef>
                <a:spcPts val="1200"/>
              </a:spcBef>
            </a:pPr>
            <a:r>
              <a:rPr lang="en-US" sz="2400" dirty="0"/>
              <a:t>Port 443 is HTTP over SSL/TLS (https)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305800" cy="289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53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1219200"/>
          <a:ext cx="8077199" cy="4658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4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5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Row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IP </a:t>
                      </a:r>
                      <a:r>
                        <a:rPr lang="en-US" sz="1600" dirty="0" err="1">
                          <a:effectLst/>
                        </a:rPr>
                        <a:t>Src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 err="1">
                          <a:effectLst/>
                        </a:rPr>
                        <a:t>Addr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IP Dest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Addr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TCP Dest Port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Ethernet Priority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IP Class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Number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Action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External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128.3.2.8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443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Pass with Priority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External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128.3.2.8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443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Pass Apply Class Rule 17 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128.3.2.8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443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Any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Drop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Not Finance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Finance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Drop Log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Internal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128.7.65.1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443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Any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Authenticate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Internal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80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Any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Drop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Internal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External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443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Pass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Honeypot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Pass, Alarm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5922" marR="12592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10.22: SDN </a:t>
            </a:r>
            <a:r>
              <a:rPr lang="en-US" dirty="0">
                <a:effectLst/>
              </a:rPr>
              <a:t>Forwarding Table Rules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248401"/>
            <a:ext cx="4419600" cy="304800"/>
          </a:xfrm>
        </p:spPr>
        <p:txBody>
          <a:bodyPr/>
          <a:lstStyle/>
          <a:p>
            <a:pPr algn="ctr"/>
            <a:r>
              <a:rPr lang="en-US" b="0" dirty="0"/>
              <a:t>Copyright © 2015 Pearson Education, Inc.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371600" y="2362200"/>
            <a:ext cx="6460957" cy="12015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400" dirty="0"/>
              <a:t>What do Rules 4 through 8 do?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040" y="3886200"/>
            <a:ext cx="8305800" cy="213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41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id:3287383400_2177562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84261" y="1905000"/>
            <a:ext cx="7242175" cy="23637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299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/>
              <a:t>4.19 Traditional Device Control in Networking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46612" y="1253778"/>
            <a:ext cx="4040188" cy="762000"/>
          </a:xfrm>
        </p:spPr>
        <p:txBody>
          <a:bodyPr>
            <a:normAutofit/>
          </a:bodyPr>
          <a:lstStyle/>
          <a:p>
            <a:r>
              <a:rPr lang="en-US" sz="2800" dirty="0"/>
              <a:t>Forwarding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57201" y="1253778"/>
            <a:ext cx="4041775" cy="762000"/>
          </a:xfrm>
        </p:spPr>
        <p:txBody>
          <a:bodyPr>
            <a:normAutofit/>
          </a:bodyPr>
          <a:lstStyle/>
          <a:p>
            <a:r>
              <a:rPr lang="en-US" sz="2800" dirty="0"/>
              <a:t>Control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6612" y="2091978"/>
            <a:ext cx="4040188" cy="3962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Using the switching/routing table to make forwarding decisions</a:t>
            </a:r>
          </a:p>
          <a:p>
            <a:pPr>
              <a:spcBef>
                <a:spcPts val="1200"/>
              </a:spcBef>
            </a:pPr>
            <a:r>
              <a:rPr lang="en-US" dirty="0"/>
              <a:t>Done thousands or millions of times per second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7200" y="2091978"/>
            <a:ext cx="4041775" cy="3962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Creating policies and rules for forwarding frames or packets</a:t>
            </a:r>
          </a:p>
          <a:p>
            <a:pPr>
              <a:spcBef>
                <a:spcPts val="1200"/>
              </a:spcBef>
            </a:pPr>
            <a:r>
              <a:rPr lang="en-US" dirty="0"/>
              <a:t>Creating the switching/routing table</a:t>
            </a:r>
          </a:p>
          <a:p>
            <a:pPr>
              <a:spcBef>
                <a:spcPts val="1200"/>
              </a:spcBef>
            </a:pPr>
            <a:r>
              <a:rPr lang="en-US" dirty="0"/>
              <a:t>Usually done only occasionally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4419600" cy="365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defRPr/>
            </a:pPr>
            <a:r>
              <a:rPr lang="en-US" sz="1200" dirty="0"/>
              <a:t>Copyright © 2016 Pearson Education, Inc. </a:t>
            </a:r>
            <a:endParaRPr lang="en-US" sz="12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9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Pearson Education, Inc.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4.20 Traditional Device Control in Networking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19200" y="5257800"/>
            <a:ext cx="64770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Both forwarding and control were managed on each device separately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229600" cy="3737562"/>
          </a:xfrm>
        </p:spPr>
      </p:pic>
      <p:sp>
        <p:nvSpPr>
          <p:cNvPr id="9" name="Rounded Rectangle 8"/>
          <p:cNvSpPr/>
          <p:nvPr/>
        </p:nvSpPr>
        <p:spPr>
          <a:xfrm>
            <a:off x="2819400" y="2324100"/>
            <a:ext cx="23622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Combined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8600" y="2743200"/>
            <a:ext cx="2971800" cy="25146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Pearson Education, Inc.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4.20 Traditional Device Control in Networking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19200" y="5257800"/>
            <a:ext cx="6477000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Each device must be managed manually and individually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7" y="1447800"/>
            <a:ext cx="8229600" cy="3737562"/>
          </a:xfrm>
        </p:spPr>
      </p:pic>
      <p:sp>
        <p:nvSpPr>
          <p:cNvPr id="4" name="Rounded Rectangle 3"/>
          <p:cNvSpPr/>
          <p:nvPr/>
        </p:nvSpPr>
        <p:spPr>
          <a:xfrm>
            <a:off x="152400" y="1219200"/>
            <a:ext cx="8763000" cy="17526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7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Pearson Education, Inc.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4.21 Software-Defined Networking (SDN) Control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2590800"/>
            <a:ext cx="3124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8077200" cy="3749302"/>
          </a:xfrm>
        </p:spPr>
      </p:pic>
      <p:sp>
        <p:nvSpPr>
          <p:cNvPr id="4" name="Rectangle 3"/>
          <p:cNvSpPr/>
          <p:nvPr/>
        </p:nvSpPr>
        <p:spPr>
          <a:xfrm>
            <a:off x="3886200" y="1524000"/>
            <a:ext cx="4343400" cy="1447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200400"/>
            <a:ext cx="8686800" cy="207290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648200" y="1154733"/>
            <a:ext cx="4191000" cy="846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Control is centralized and</a:t>
            </a:r>
          </a:p>
          <a:p>
            <a:pPr algn="ctr"/>
            <a:r>
              <a:rPr lang="en-US" sz="2400" dirty="0"/>
              <a:t>Immediately changeable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76400" y="5172897"/>
            <a:ext cx="5791200" cy="8104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Forwarding remains distributed on individual devices</a:t>
            </a:r>
          </a:p>
        </p:txBody>
      </p:sp>
    </p:spTree>
    <p:extLst>
      <p:ext uri="{BB962C8B-B14F-4D97-AF65-F5344CB8AC3E}">
        <p14:creationId xmlns:p14="http://schemas.microsoft.com/office/powerpoint/2010/main" val="13283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799"/>
            <a:ext cx="7772400" cy="426113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Pearson Education, Inc.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4.22: SDN Application Programs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3200400"/>
            <a:ext cx="34290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SDN Application Programs partially or fully automate SDN controller actions.</a:t>
            </a:r>
          </a:p>
        </p:txBody>
      </p:sp>
    </p:spTree>
    <p:extLst>
      <p:ext uri="{BB962C8B-B14F-4D97-AF65-F5344CB8AC3E}">
        <p14:creationId xmlns:p14="http://schemas.microsoft.com/office/powerpoint/2010/main" val="206159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54691"/>
          </a:xfrm>
        </p:spPr>
        <p:txBody>
          <a:bodyPr>
            <a:normAutofit/>
          </a:bodyPr>
          <a:lstStyle/>
          <a:p>
            <a:r>
              <a:rPr lang="en-US" dirty="0"/>
              <a:t>Cost reduction</a:t>
            </a:r>
          </a:p>
          <a:p>
            <a:pPr lvl="1"/>
            <a:r>
              <a:rPr lang="en-US" dirty="0"/>
              <a:t>When changes are made, every device does not have to have its control function changed manually</a:t>
            </a:r>
          </a:p>
          <a:p>
            <a:pPr lvl="1"/>
            <a:r>
              <a:rPr lang="en-US" dirty="0"/>
              <a:t>Changes are speeded by SDN applications</a:t>
            </a:r>
          </a:p>
          <a:p>
            <a:pPr lvl="1"/>
            <a:r>
              <a:rPr lang="en-US" dirty="0"/>
              <a:t>Devices have no control functions, so cheaper</a:t>
            </a:r>
          </a:p>
          <a:p>
            <a:r>
              <a:rPr lang="en-US" dirty="0"/>
              <a:t>Agility</a:t>
            </a:r>
          </a:p>
          <a:p>
            <a:pPr lvl="1"/>
            <a:r>
              <a:rPr lang="en-US" dirty="0"/>
              <a:t>Changes can be made immediately to respond to changing conditions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Pearson Education, Inc.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SDN Benefits</a:t>
            </a:r>
          </a:p>
        </p:txBody>
      </p:sp>
    </p:spTree>
    <p:extLst>
      <p:ext uri="{BB962C8B-B14F-4D97-AF65-F5344CB8AC3E}">
        <p14:creationId xmlns:p14="http://schemas.microsoft.com/office/powerpoint/2010/main" val="321452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10.22: Software-Defined Networking (SDN)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15190"/>
            <a:ext cx="7983448" cy="4657010"/>
          </a:xfr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3581400" cy="365125"/>
          </a:xfrm>
        </p:spPr>
        <p:txBody>
          <a:bodyPr/>
          <a:lstStyle/>
          <a:p>
            <a:pPr algn="ctr"/>
            <a:r>
              <a:rPr lang="en-US" b="0" dirty="0"/>
              <a:t>Copyright © 2015 Pearson Education, Inc.</a:t>
            </a:r>
          </a:p>
        </p:txBody>
      </p:sp>
      <p:sp>
        <p:nvSpPr>
          <p:cNvPr id="2" name="Rectangle 1"/>
          <p:cNvSpPr/>
          <p:nvPr/>
        </p:nvSpPr>
        <p:spPr>
          <a:xfrm>
            <a:off x="413084" y="1295400"/>
            <a:ext cx="8273716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90600" y="3657600"/>
            <a:ext cx="73914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SDN applications are critical to SDN success.</a:t>
            </a:r>
          </a:p>
        </p:txBody>
      </p:sp>
    </p:spTree>
    <p:extLst>
      <p:ext uri="{BB962C8B-B14F-4D97-AF65-F5344CB8AC3E}">
        <p14:creationId xmlns:p14="http://schemas.microsoft.com/office/powerpoint/2010/main" val="200608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10.22: Software-Defined Networking (SDN)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62790"/>
            <a:ext cx="7983448" cy="4657010"/>
          </a:xfr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4648200" cy="389810"/>
          </a:xfrm>
        </p:spPr>
        <p:txBody>
          <a:bodyPr/>
          <a:lstStyle/>
          <a:p>
            <a:pPr algn="ctr"/>
            <a:r>
              <a:rPr lang="en-US" b="0" dirty="0"/>
              <a:t>Copyright © 2015 Pearson Education, Inc.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895600"/>
            <a:ext cx="7315200" cy="2209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257800" y="1295400"/>
            <a:ext cx="3581400" cy="2514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 Program Interfaces (APIs)</a:t>
            </a:r>
          </a:p>
          <a:p>
            <a:pPr algn="ctr">
              <a:spcBef>
                <a:spcPts val="1200"/>
              </a:spcBef>
            </a:pPr>
            <a:r>
              <a:rPr lang="en-US" sz="2400" dirty="0"/>
              <a:t>Standard interfaces to programs.</a:t>
            </a:r>
          </a:p>
        </p:txBody>
      </p:sp>
    </p:spTree>
    <p:extLst>
      <p:ext uri="{BB962C8B-B14F-4D97-AF65-F5344CB8AC3E}">
        <p14:creationId xmlns:p14="http://schemas.microsoft.com/office/powerpoint/2010/main" val="3011393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5109</TotalTime>
  <Words>488</Words>
  <Application>Microsoft Office PowerPoint</Application>
  <PresentationFormat>On-screen Show (4:3)</PresentationFormat>
  <Paragraphs>178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Software Defined Networking (SDN)</vt:lpstr>
      <vt:lpstr>4.19 Traditional Device Control in Networking</vt:lpstr>
      <vt:lpstr>4.20 Traditional Device Control in Networking</vt:lpstr>
      <vt:lpstr>4.20 Traditional Device Control in Networking</vt:lpstr>
      <vt:lpstr>4.21 Software-Defined Networking (SDN) Control</vt:lpstr>
      <vt:lpstr>4.22: SDN Application Programs</vt:lpstr>
      <vt:lpstr>SDN Benefits</vt:lpstr>
      <vt:lpstr>10.22: Software-Defined Networking (SDN)</vt:lpstr>
      <vt:lpstr>10.22: Software-Defined Networking (SDN)</vt:lpstr>
      <vt:lpstr>10.22: SDN Forwarding Table Rules</vt:lpstr>
      <vt:lpstr>10.22: SDN Forwarding Table Rules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Cloud</dc:title>
  <dc:creator>x</dc:creator>
  <cp:lastModifiedBy>Ray Panko</cp:lastModifiedBy>
  <cp:revision>181</cp:revision>
  <cp:lastPrinted>2015-09-22T22:24:46Z</cp:lastPrinted>
  <dcterms:created xsi:type="dcterms:W3CDTF">2014-08-29T04:43:33Z</dcterms:created>
  <dcterms:modified xsi:type="dcterms:W3CDTF">2016-04-22T07:13:32Z</dcterms:modified>
</cp:coreProperties>
</file>